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615" r:id="rId3"/>
    <p:sldId id="617" r:id="rId4"/>
    <p:sldId id="619" r:id="rId5"/>
    <p:sldId id="618" r:id="rId6"/>
    <p:sldId id="610" r:id="rId7"/>
    <p:sldId id="611" r:id="rId8"/>
    <p:sldId id="601" r:id="rId9"/>
    <p:sldId id="602" r:id="rId10"/>
    <p:sldId id="614" r:id="rId11"/>
    <p:sldId id="593" r:id="rId12"/>
    <p:sldId id="604" r:id="rId13"/>
    <p:sldId id="606" r:id="rId14"/>
    <p:sldId id="607" r:id="rId15"/>
    <p:sldId id="605" r:id="rId16"/>
    <p:sldId id="613" r:id="rId17"/>
    <p:sldId id="594" r:id="rId18"/>
    <p:sldId id="612" r:id="rId19"/>
    <p:sldId id="620" r:id="rId20"/>
    <p:sldId id="621" r:id="rId21"/>
    <p:sldId id="62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74"/>
    <p:restoredTop sz="94586"/>
  </p:normalViewPr>
  <p:slideViewPr>
    <p:cSldViewPr snapToGrid="0" snapToObjects="1">
      <p:cViewPr varScale="1">
        <p:scale>
          <a:sx n="128" d="100"/>
          <a:sy n="128" d="100"/>
        </p:scale>
        <p:origin x="1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77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08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39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330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726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370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433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59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214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1534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93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7408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17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4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3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03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3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82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88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1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53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23589-D1FE-5045-809F-56B69D3AD8BF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6F504-64E0-8F44-9A26-DEA4139BC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99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17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DCE-9E7F-0740-B7E0-D0A1415E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494322"/>
          </a:xfrm>
        </p:spPr>
        <p:txBody>
          <a:bodyPr/>
          <a:lstStyle/>
          <a:p>
            <a:r>
              <a:rPr lang="en-US" sz="2400" b="1" dirty="0"/>
              <a:t>Which state has the maximum alcoholic (ABV) beer? Which state has the most bitter (IBU) beer?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01A0-BF56-AF48-8CED-C53370224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endParaRPr lang="en-US" sz="2400" dirty="0"/>
          </a:p>
          <a:p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081F783-0139-40F1-B93C-81ABA70E5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2357"/>
              </p:ext>
            </p:extLst>
          </p:nvPr>
        </p:nvGraphicFramePr>
        <p:xfrm>
          <a:off x="1643270" y="2217261"/>
          <a:ext cx="6814929" cy="1556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1643">
                  <a:extLst>
                    <a:ext uri="{9D8B030D-6E8A-4147-A177-3AD203B41FA5}">
                      <a16:colId xmlns:a16="http://schemas.microsoft.com/office/drawing/2014/main" val="2060144949"/>
                    </a:ext>
                  </a:extLst>
                </a:gridCol>
                <a:gridCol w="2271643">
                  <a:extLst>
                    <a:ext uri="{9D8B030D-6E8A-4147-A177-3AD203B41FA5}">
                      <a16:colId xmlns:a16="http://schemas.microsoft.com/office/drawing/2014/main" val="1916361640"/>
                    </a:ext>
                  </a:extLst>
                </a:gridCol>
                <a:gridCol w="2271643">
                  <a:extLst>
                    <a:ext uri="{9D8B030D-6E8A-4147-A177-3AD203B41FA5}">
                      <a16:colId xmlns:a16="http://schemas.microsoft.com/office/drawing/2014/main" val="2701359115"/>
                    </a:ext>
                  </a:extLst>
                </a:gridCol>
              </a:tblGrid>
              <a:tr h="334618">
                <a:tc>
                  <a:txBody>
                    <a:bodyPr/>
                    <a:lstStyle/>
                    <a:p>
                      <a:r>
                        <a:rPr lang="en-US" dirty="0"/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559530"/>
                  </a:ext>
                </a:extLst>
              </a:tr>
              <a:tr h="825086">
                <a:tc>
                  <a:txBody>
                    <a:bodyPr/>
                    <a:lstStyle/>
                    <a:p>
                      <a:r>
                        <a:rPr lang="en-US" dirty="0"/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CO-Colorado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08553"/>
                  </a:ext>
                </a:extLst>
              </a:tr>
              <a:tr h="33461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OR- Oregon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755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110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E61D-6EF9-454E-B0BD-6E4CD79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81263"/>
            <a:ext cx="8229600" cy="890337"/>
          </a:xfrm>
        </p:spPr>
        <p:txBody>
          <a:bodyPr/>
          <a:lstStyle/>
          <a:p>
            <a:r>
              <a:rPr lang="en-US" sz="2400" b="1" dirty="0"/>
              <a:t>Comment on the summary statistics and distribution of the ABV variable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7969-8845-4141-9DD0-03915DA0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65684"/>
            <a:ext cx="8229600" cy="3960479"/>
          </a:xfrm>
        </p:spPr>
        <p:txBody>
          <a:bodyPr/>
          <a:lstStyle/>
          <a:p>
            <a:r>
              <a:rPr lang="en-US" sz="1600" dirty="0"/>
              <a:t>ABV is normally in the range of 0.001 to 0.128. </a:t>
            </a:r>
          </a:p>
          <a:p>
            <a:r>
              <a:rPr lang="en-US" sz="1600" dirty="0"/>
              <a:t>But most of the beers in the country have a ABV of 0.059</a:t>
            </a:r>
          </a:p>
          <a:p>
            <a:r>
              <a:rPr lang="en-US" sz="1600" dirty="0"/>
              <a:t>Based on the histogram and </a:t>
            </a:r>
            <a:r>
              <a:rPr lang="en-US" sz="1600" dirty="0" err="1"/>
              <a:t>qqplot</a:t>
            </a:r>
            <a:r>
              <a:rPr lang="en-US" sz="1600" dirty="0"/>
              <a:t> we can see that the distribution is normally distributed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650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008B4-CCBF-4C32-81DE-9A8CF454B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Below is the summary statistic result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389551-70F4-4238-A300-9EA119745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165" y="2246244"/>
            <a:ext cx="7871792" cy="208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94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CC8B2-EC5E-4501-BEB0-D880B6083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Comment on the summary statistics and distribution of the ABV variable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77F2D3-3FC5-4C9B-95EB-BEEAAFDDB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28003"/>
            <a:ext cx="8229600" cy="387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5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4236C-E92C-4C0F-AB1B-61CCF59A0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/>
              <a:t>QQ Plot Distribution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E5CA3D-91EC-4FA9-AF8C-4A18A456B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08470"/>
            <a:ext cx="8229600" cy="370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0C6E-3B99-4FD6-A5F6-03B921BAD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sz="2400" b="1" dirty="0"/>
              <a:t>Is there an apparent relationship between the bitterness of the beer and its alcoholic content? After Removing NA Value/Draw a scatter plot</a:t>
            </a:r>
            <a:r>
              <a:rPr lang="en-US" sz="2400" b="1" dirty="0">
                <a:solidFill>
                  <a:srgbClr val="7030A0"/>
                </a:solidFill>
              </a:rPr>
              <a:t>. </a:t>
            </a:r>
            <a:endParaRPr lang="en-US" sz="24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3771C0-5E84-46E1-AAC3-D2C967FB6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52270"/>
            <a:ext cx="8229600" cy="382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61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9DCE-9E7F-0740-B7E0-D0A1415EB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301818"/>
          </a:xfrm>
        </p:spPr>
        <p:txBody>
          <a:bodyPr/>
          <a:lstStyle/>
          <a:p>
            <a:r>
              <a:rPr lang="en-US" sz="2400" dirty="0"/>
              <a:t>Is there an apparent relationship between the bitterness of the beer and its alcoholic content? Draw a scatter plot</a:t>
            </a:r>
            <a:r>
              <a:rPr lang="en-US" sz="2400" dirty="0">
                <a:solidFill>
                  <a:srgbClr val="7030A0"/>
                </a:solidFill>
              </a:rPr>
              <a:t>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401A0-BF56-AF48-8CED-C53370224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104900"/>
            <a:ext cx="8763000" cy="5021263"/>
          </a:xfrm>
        </p:spPr>
        <p:txBody>
          <a:bodyPr/>
          <a:lstStyle/>
          <a:p>
            <a:pPr marL="0" indent="0">
              <a:buNone/>
            </a:pPr>
            <a:endParaRPr lang="en-US" sz="2400" dirty="0"/>
          </a:p>
          <a:p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3D61C-ACFA-4B12-9D22-2DD19A652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" y="1383768"/>
            <a:ext cx="9144000" cy="37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25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D151-D40E-4EA6-B328-399C53971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552074"/>
          </a:xfrm>
        </p:spPr>
        <p:txBody>
          <a:bodyPr/>
          <a:lstStyle/>
          <a:p>
            <a:r>
              <a:rPr lang="en-US" sz="2400" b="1" dirty="0"/>
              <a:t>Is there an apparent relationship between the bitterness of the beer and its alcoholic content? Draw a scatter plot</a:t>
            </a:r>
            <a:r>
              <a:rPr lang="en-US" b="1" dirty="0"/>
              <a:t>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7BB6E3-1E82-44B5-B4C6-7FC332C9C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5238"/>
            <a:ext cx="8229600" cy="40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2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6CF4-3227-4948-8C1C-2B37021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KNN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34B4-8375-3941-9DDA-6B112625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used regular expressions to create Label data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E4D72-A3F4-0F40-A2F0-B57C4BCD5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051" y="2504661"/>
            <a:ext cx="6465957" cy="36215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06B0D-703F-CF40-898E-A5758FA0A689}"/>
              </a:ext>
            </a:extLst>
          </p:cNvPr>
          <p:cNvCxnSpPr/>
          <p:nvPr/>
        </p:nvCxnSpPr>
        <p:spPr>
          <a:xfrm>
            <a:off x="7126357" y="1878496"/>
            <a:ext cx="0" cy="7056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197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6CF4-3227-4948-8C1C-2B37021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KNN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34B4-8375-3941-9DDA-6B112625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We trained the data with .75 split</a:t>
            </a:r>
          </a:p>
          <a:p>
            <a:r>
              <a:rPr lang="en-US" sz="1600" dirty="0"/>
              <a:t>We then ran the model on K = 3 &amp; 5</a:t>
            </a:r>
          </a:p>
          <a:p>
            <a:r>
              <a:rPr lang="en-US" sz="1600" dirty="0"/>
              <a:t>Below were our results</a:t>
            </a:r>
          </a:p>
          <a:p>
            <a:r>
              <a:rPr lang="en-US" sz="1600" dirty="0"/>
              <a:t>The model with K = 3 had 0.52 accuracy and K = 4 had accuracy of .533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1BFEC-9117-CE4B-A58C-264AD1EB6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49" y="2900363"/>
            <a:ext cx="3134415" cy="3454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237A9B-5FFC-7441-B037-343707C65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507" y="2925763"/>
            <a:ext cx="3591615" cy="345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9C9E07-F62B-8A43-8A20-FC838A76B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27" y="2900363"/>
            <a:ext cx="3134415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7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93840-579E-B54A-BA34-7DE762D5FC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US Craft Beers and Breweries Presentation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D7119-9F6D-0F4D-BD0C-88E9078C1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400" dirty="0"/>
              <a:t>By </a:t>
            </a:r>
            <a:r>
              <a:rPr lang="en-US" sz="1400" dirty="0" err="1"/>
              <a:t>Balasubramaniam</a:t>
            </a:r>
            <a:r>
              <a:rPr lang="en-US" sz="1400" dirty="0"/>
              <a:t> and </a:t>
            </a:r>
            <a:r>
              <a:rPr lang="en-US" sz="1400" dirty="0" err="1"/>
              <a:t>Muchigi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6396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6CF4-3227-4948-8C1C-2B3702107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500" dirty="0"/>
              <a:t>KNN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334B4-8375-3941-9DDA-6B1126250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D868E-F4A3-1549-9CB5-32FC27D20295}"/>
              </a:ext>
            </a:extLst>
          </p:cNvPr>
          <p:cNvSpPr txBox="1"/>
          <p:nvPr/>
        </p:nvSpPr>
        <p:spPr>
          <a:xfrm>
            <a:off x="457200" y="1719470"/>
            <a:ext cx="7964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Were not satisfied with the results, so we plotted chart with the best K to use</a:t>
            </a:r>
          </a:p>
          <a:p>
            <a:r>
              <a:rPr lang="en-US" dirty="0"/>
              <a:t>And we discovered that 80 is the best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56154-14C5-2E4C-ACA6-13B91121C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9" y="2613991"/>
            <a:ext cx="6221895" cy="351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8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8E0A1-7A9C-1E45-9502-8422036DA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Description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9D316D-2419-E74D-A4AF-2C8DF37C52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20" y="1739795"/>
            <a:ext cx="3552963" cy="35975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E765F5-BA41-6644-B89A-B57A0E13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159" y="1819308"/>
            <a:ext cx="4152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88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E2DAC-F3AF-1F49-8C4A-7982A8905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How many breweries are present in each state?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EC0D-F24E-1C44-B1E9-B675C8161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23" y="1560443"/>
            <a:ext cx="1986077" cy="46415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1AA5A0-3893-CF4B-A0DA-EEEE65D6E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762" y="1560443"/>
            <a:ext cx="2103120" cy="46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3B042-6099-6941-888B-498606F9D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Inference: Top 3 Highest No Breweries in USA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4882E-67C1-9F4F-B1FA-57D516F89F27}"/>
              </a:ext>
            </a:extLst>
          </p:cNvPr>
          <p:cNvSpPr/>
          <p:nvPr/>
        </p:nvSpPr>
        <p:spPr>
          <a:xfrm>
            <a:off x="457200" y="5728232"/>
            <a:ext cx="8229600" cy="73866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25BD9-1DFF-2548-8A43-7057FD355A27}"/>
              </a:ext>
            </a:extLst>
          </p:cNvPr>
          <p:cNvSpPr/>
          <p:nvPr/>
        </p:nvSpPr>
        <p:spPr>
          <a:xfrm>
            <a:off x="457200" y="5105400"/>
            <a:ext cx="8229600" cy="5232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3C446B-2692-5F4D-B2DD-CD6089153873}"/>
              </a:ext>
            </a:extLst>
          </p:cNvPr>
          <p:cNvSpPr txBox="1"/>
          <p:nvPr/>
        </p:nvSpPr>
        <p:spPr>
          <a:xfrm>
            <a:off x="-179614" y="16491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51498DBD-674B-41D4-8915-78BFF2077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600287"/>
              </p:ext>
            </p:extLst>
          </p:nvPr>
        </p:nvGraphicFramePr>
        <p:xfrm>
          <a:off x="1524000" y="1397000"/>
          <a:ext cx="60960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055">
                  <a:extLst>
                    <a:ext uri="{9D8B030D-6E8A-4147-A177-3AD203B41FA5}">
                      <a16:colId xmlns:a16="http://schemas.microsoft.com/office/drawing/2014/main" val="2782121839"/>
                    </a:ext>
                  </a:extLst>
                </a:gridCol>
                <a:gridCol w="3585945">
                  <a:extLst>
                    <a:ext uri="{9D8B030D-6E8A-4147-A177-3AD203B41FA5}">
                      <a16:colId xmlns:a16="http://schemas.microsoft.com/office/drawing/2014/main" val="189583978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714616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of Breweries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State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15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CO- Colorado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12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CA- California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679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MI- Michigan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8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932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C265-CE2B-497C-B3B3-C9E712D3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Barplot</a:t>
            </a:r>
            <a:r>
              <a:rPr lang="en-US" sz="3200" dirty="0"/>
              <a:t>- State Vs Breweries Count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12F7E-E427-2A43-A17F-56DB92DCD1E9}"/>
              </a:ext>
            </a:extLst>
          </p:cNvPr>
          <p:cNvSpPr txBox="1"/>
          <p:nvPr/>
        </p:nvSpPr>
        <p:spPr>
          <a:xfrm>
            <a:off x="1818861" y="42539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E1001-0A96-B546-8DC2-1FA4FE7D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41" y="1371600"/>
            <a:ext cx="6758579" cy="2425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612365-4699-5042-884C-E6BA9ABB1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30" y="4014232"/>
            <a:ext cx="6312990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91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FCE7-B15D-4C6E-AF18-B1FA60111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2800" b="1" dirty="0"/>
              <a:t>Address the missing values in each column.</a:t>
            </a:r>
            <a:br>
              <a:rPr lang="en-US" sz="2800" b="1" dirty="0"/>
            </a:br>
            <a:endParaRPr lang="en-US" sz="2800" b="1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FCF9CDDB-6A8B-407B-9F65-49A1AD1FC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692065"/>
              </p:ext>
            </p:extLst>
          </p:nvPr>
        </p:nvGraphicFramePr>
        <p:xfrm>
          <a:off x="1394791" y="2084476"/>
          <a:ext cx="6096000" cy="740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85629892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35998802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769888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8418898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32192374"/>
                    </a:ext>
                  </a:extLst>
                </a:gridCol>
              </a:tblGrid>
              <a:tr h="370002">
                <a:tc>
                  <a:txBody>
                    <a:bodyPr/>
                    <a:lstStyle/>
                    <a:p>
                      <a:r>
                        <a:rPr lang="en-US" dirty="0"/>
                        <a:t>ABV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IBU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033785"/>
                  </a:ext>
                </a:extLst>
              </a:tr>
              <a:tr h="370002"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371505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F51D5-56DD-9E41-B4FD-26B34D22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606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9E23-C90C-4C1A-B72F-44B78BBA3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2388"/>
            <a:ext cx="8099659" cy="1187570"/>
          </a:xfrm>
        </p:spPr>
        <p:txBody>
          <a:bodyPr/>
          <a:lstStyle/>
          <a:p>
            <a:pPr algn="l"/>
            <a:r>
              <a:rPr lang="en-US" sz="2000" b="1" dirty="0"/>
              <a:t>Compute the median alcohol content and international bitterness unit for each state. 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1B369D-E49E-104C-AB05-53F3E5293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33836"/>
            <a:ext cx="7460145" cy="2590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A67AE-3F6C-274D-BD76-BF57184C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51" y="4183728"/>
            <a:ext cx="7460144" cy="228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56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31A3F7-87DF-0C43-9993-7C1CA733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43774"/>
            <a:ext cx="7042702" cy="2252973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569F260-4559-3A4F-81C6-BD6AA59F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1800" b="1" dirty="0"/>
              <a:t>Compute the median alcohol content and international bitterness unit for each state. Plot a bar chart to compare ABV per State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46B76-FB2D-0F41-82F8-2BA6EBCC1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58" y="4341762"/>
            <a:ext cx="6694833" cy="19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16676"/>
      </p:ext>
    </p:extLst>
  </p:cSld>
  <p:clrMapOvr>
    <a:masterClrMapping/>
  </p:clrMapOvr>
</p:sld>
</file>

<file path=ppt/theme/theme1.xml><?xml version="1.0" encoding="utf-8"?>
<a:theme xmlns:a="http://schemas.openxmlformats.org/drawingml/2006/main" name="2U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U" id="{366B8B3C-2D30-EF4C-945A-9C2F0CDF465A}" vid="{BACFCB83-49E5-4846-9BF9-7818E6FE7F3D}"/>
    </a:ext>
  </a:extLst>
</a:theme>
</file>

<file path=ppt/theme/theme2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3954</TotalTime>
  <Words>357</Words>
  <Application>Microsoft Macintosh PowerPoint</Application>
  <PresentationFormat>On-screen Show (4:3)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Georgia</vt:lpstr>
      <vt:lpstr>2U</vt:lpstr>
      <vt:lpstr>1_Body Slides</vt:lpstr>
      <vt:lpstr>PowerPoint Presentation</vt:lpstr>
      <vt:lpstr>US Craft Beers and Breweries Presentation </vt:lpstr>
      <vt:lpstr>Data Description</vt:lpstr>
      <vt:lpstr>How many breweries are present in each state?</vt:lpstr>
      <vt:lpstr>Inference: Top 3 Highest No Breweries in USA </vt:lpstr>
      <vt:lpstr>Barplot- State Vs Breweries Count</vt:lpstr>
      <vt:lpstr> Address the missing values in each column. </vt:lpstr>
      <vt:lpstr>Compute the median alcohol content and international bitterness unit for each state.  </vt:lpstr>
      <vt:lpstr>Compute the median alcohol content and international bitterness unit for each state. Plot a bar chart to compare ABV per State</vt:lpstr>
      <vt:lpstr>Which state has the maximum alcoholic (ABV) beer? Which state has the most bitter (IBU) beer?</vt:lpstr>
      <vt:lpstr>Comment on the summary statistics and distribution of the ABV variable. </vt:lpstr>
      <vt:lpstr>Below is the summary statistic result </vt:lpstr>
      <vt:lpstr>Comment on the summary statistics and distribution of the ABV variable. </vt:lpstr>
      <vt:lpstr>QQ Plot Distribution</vt:lpstr>
      <vt:lpstr>Is there an apparent relationship between the bitterness of the beer and its alcoholic content? After Removing NA Value/Draw a scatter plot. </vt:lpstr>
      <vt:lpstr>Is there an apparent relationship between the bitterness of the beer and its alcoholic content? Draw a scatter plot. </vt:lpstr>
      <vt:lpstr>Is there an apparent relationship between the bitterness of the beer and its alcoholic content? Draw a scatter plot. </vt:lpstr>
      <vt:lpstr>KNN Analysis</vt:lpstr>
      <vt:lpstr>KNN Analysis</vt:lpstr>
      <vt:lpstr>KNN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Live Session</dc:title>
  <dc:creator>Microsoft Office User</dc:creator>
  <cp:lastModifiedBy>Kimari, Muchigi</cp:lastModifiedBy>
  <cp:revision>107</cp:revision>
  <dcterms:created xsi:type="dcterms:W3CDTF">2019-09-04T20:15:17Z</dcterms:created>
  <dcterms:modified xsi:type="dcterms:W3CDTF">2019-10-24T21:02:03Z</dcterms:modified>
</cp:coreProperties>
</file>